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 bwMode="auto"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6"/>
          <p:cNvSpPr>
            <a:spLocks noGrp="1"/>
          </p:cNvSpPr>
          <p:nvPr>
            <p:ph type="body"/>
          </p:nvPr>
        </p:nvSpPr>
        <p:spPr bwMode="auto"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0" name="PlaceHolder 7"/>
          <p:cNvSpPr>
            <a:spLocks noGrp="1"/>
          </p:cNvSpPr>
          <p:nvPr>
            <p:ph type="body"/>
          </p:nvPr>
        </p:nvSpPr>
        <p:spPr bwMode="auto"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subTitle"/>
          </p:nvPr>
        </p:nvSpPr>
        <p:spPr bwMode="auto"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/>
          <p:nvPr/>
        </p:nvGrpSpPr>
        <p:grpSpPr bwMode="auto">
          <a:xfrm>
            <a:off x="0" y="-8640"/>
            <a:ext cx="12191040" cy="6866640"/>
            <a:chOff x="0" y="-8640"/>
            <a:chExt cx="12191040" cy="6866640"/>
          </a:xfrm>
        </p:grpSpPr>
        <p:sp>
          <p:nvSpPr>
            <p:cNvPr id="5" name="Line 2"/>
            <p:cNvSpPr/>
            <p:nvPr/>
          </p:nvSpPr>
          <p:spPr bwMode="auto">
            <a:xfrm>
              <a:off x="9370800" y="0"/>
              <a:ext cx="1219320" cy="6858000"/>
            </a:xfrm>
            <a:prstGeom prst="line">
              <a:avLst/>
            </a:prstGeom>
            <a:ln w="936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" name="Line 3"/>
            <p:cNvSpPr/>
            <p:nvPr/>
          </p:nvSpPr>
          <p:spPr bwMode="auto">
            <a:xfrm flipH="1">
              <a:off x="7425000" y="3681360"/>
              <a:ext cx="4763520" cy="3176640"/>
            </a:xfrm>
            <a:prstGeom prst="line">
              <a:avLst/>
            </a:prstGeom>
            <a:ln w="936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7" name="CustomShape 4"/>
            <p:cNvSpPr/>
            <p:nvPr/>
          </p:nvSpPr>
          <p:spPr bwMode="auto">
            <a:xfrm>
              <a:off x="9181440" y="-8640"/>
              <a:ext cx="3006360" cy="6865560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5"/>
            <p:cNvSpPr/>
            <p:nvPr/>
          </p:nvSpPr>
          <p:spPr bwMode="auto">
            <a:xfrm>
              <a:off x="9603360" y="-8640"/>
              <a:ext cx="2587320" cy="6865560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6"/>
            <p:cNvSpPr/>
            <p:nvPr/>
          </p:nvSpPr>
          <p:spPr bwMode="auto"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7"/>
            <p:cNvSpPr/>
            <p:nvPr/>
          </p:nvSpPr>
          <p:spPr bwMode="auto">
            <a:xfrm>
              <a:off x="9334440" y="-8640"/>
              <a:ext cx="2853360" cy="6865560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" name="CustomShape 8"/>
            <p:cNvSpPr/>
            <p:nvPr/>
          </p:nvSpPr>
          <p:spPr bwMode="auto">
            <a:xfrm>
              <a:off x="10898640" y="-8640"/>
              <a:ext cx="1289160" cy="6865560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" name="CustomShape 9"/>
            <p:cNvSpPr/>
            <p:nvPr/>
          </p:nvSpPr>
          <p:spPr bwMode="auto">
            <a:xfrm>
              <a:off x="10938960" y="-8640"/>
              <a:ext cx="1248840" cy="6865560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" name="CustomShape 10"/>
            <p:cNvSpPr/>
            <p:nvPr/>
          </p:nvSpPr>
          <p:spPr bwMode="auto"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4" name="CustomShape 11"/>
            <p:cNvSpPr/>
            <p:nvPr/>
          </p:nvSpPr>
          <p:spPr bwMode="auto"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5" name="PlaceHolder 12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6" name="PlaceHolder 13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792360" y="2664720"/>
            <a:ext cx="8872920" cy="13197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/>
              <a:t/>
            </a:r>
            <a:br>
              <a:rPr/>
            </a:br>
            <a:endParaRPr lang="ru-RU" sz="1800" b="0" strike="noStrike" spc="-1"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 bwMode="auto">
          <a:xfrm>
            <a:off x="842400" y="788054"/>
            <a:ext cx="8507520" cy="48807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8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СОВЕЩАНИЕ </a:t>
            </a:r>
            <a:endParaRPr lang="ru-RU" sz="2800" b="1" strike="noStrike" spc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800" b="1" strike="noStrike" spc="0">
                <a:solidFill>
                  <a:srgbClr val="002060"/>
                </a:solidFill>
                <a:latin typeface="Times New Roman"/>
                <a:ea typeface="Times New Roman"/>
              </a:rPr>
              <a:t>ПО ВОПРОСАМ ОРГАНИЗАЦИИ И ПРОВЕДЕНИЯ ЗАНЯТИЙ С ЖИЛЬЦАМИ МНОГОКВАРТИРНЫХ ДОМОВ И ЧАСТНЫХ ДОМОВЛАДЕНИЙ ПО ПРАВИЛАМ ПОВЕДЕНИЯ ПРИ УГРОЗЕ И АТАКЕ БПЛА И ДРУГИХ БОЕВЫХ СРЕДСТВ</a:t>
            </a:r>
            <a:endParaRPr lang="ru-RU" sz="1800" b="0" strike="noStrike" spc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152280" y="323640"/>
            <a:ext cx="9308520" cy="72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Полномочия ОМСУ в области гражданской обороны (ГО)</a:t>
            </a:r>
            <a:endParaRPr lang="ru-RU" sz="2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(по укрытию населения)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 bwMode="auto">
          <a:xfrm>
            <a:off x="677160" y="1915920"/>
            <a:ext cx="8996760" cy="41245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3"/>
          <p:cNvSpPr/>
          <p:nvPr/>
        </p:nvSpPr>
        <p:spPr bwMode="auto">
          <a:xfrm>
            <a:off x="380160" y="1100520"/>
            <a:ext cx="9025200" cy="563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п.2 ст. 8 Федерального закона от 12.02.1998 № 28-ФЗ «О гражданской обороне»: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ОМСУ создают и поддерживают в состоянии постоянной готовности к использованию защитные сооружения и другие объекты ГО.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endParaRPr lang="ru-RU" sz="1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п.9 Порядка создания убежищ и иных объектов гражданской обороны (постановление Правительства РФ от 29.11.1999 № 1309)</a:t>
            </a: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определяют общую потребность в объектах ГО;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создают, сохраняют существующие объекты ГО и поддерживают их в состоянии постоянной готовности к использованию;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осуществляют контроль за созданием объектов ГО и поддержанием их в состоянии постоянной готовности к использованию;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ведут учет существующих и создаваемых объектов ГО.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endParaRPr lang="ru-RU" sz="1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17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п.10 постановления Правительства РФ от 26.11. 2007 № 804:</a:t>
            </a:r>
            <a:endParaRPr lang="ru-RU" sz="1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основными мероприятиями по ГО являются: 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приспособление заглубленных помещений и других сооружений подземного пространства для укрытия населения; 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подготовка и строительство быстровозводимых защитных сооружений ГО с упрощенным внутренним оборудованием и укрытий простейшего типа; </a:t>
            </a:r>
            <a:endParaRPr lang="ru-RU" sz="17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17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обеспечение укрытия населения в защитных сооружениях ГО, в заглубленных помещениях и других сооружениях подземного пространства.</a:t>
            </a:r>
            <a:endParaRPr lang="ru-RU" sz="17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436680" y="396720"/>
            <a:ext cx="8922240" cy="832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Общие понятия о заглубленных и других помещениях </a:t>
            </a: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подземного пространства.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 bwMode="auto">
          <a:xfrm>
            <a:off x="555840" y="1590480"/>
            <a:ext cx="9025200" cy="384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just">
              <a:lnSpc>
                <a:spcPct val="100000"/>
              </a:lnSpc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Заглубленные и другие помещения подземного пространства предназначены для укрытия населения от фугасного и осколочного воздействия обычных средств поражения, поражения обломками строительных конструкций. 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Под заглубленными и другими помещениями подземного пространства</a:t>
            </a: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понимаются помещения отметка пола, которых ниже планировочной отметки земли.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defRPr/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Укрытие</a:t>
            </a:r>
            <a:r>
              <a:rPr lang="ru-RU" sz="20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- защитное сооружение гражданской обороны, предназначенное для защиты укрываемых от фугасного и осколочного действия обычных средств поражения, поражения обломками строительных конструкций, а также от обрушения конструкций вышерасположенных этажей зданий различной этажности.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/>
        </p:blipFill>
        <p:spPr bwMode="auto">
          <a:xfrm>
            <a:off x="925560" y="1319400"/>
            <a:ext cx="8087400" cy="53118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 bwMode="auto">
          <a:xfrm>
            <a:off x="436680" y="350640"/>
            <a:ext cx="8922240" cy="832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К заглубленным и другим помещениям </a:t>
            </a: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подземного пространства относятся:</a:t>
            </a:r>
            <a:endParaRPr lang="ru-R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623392" y="332656"/>
            <a:ext cx="8922240" cy="108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defRPr/>
            </a:pPr>
            <a:endParaRPr lang="ru-RU" sz="2400" b="1" spc="-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400" b="1" spc="-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ГОСТ </a:t>
            </a:r>
            <a:r>
              <a:rPr lang="ru-RU" sz="2400" b="1" spc="-1" dirty="0">
                <a:solidFill>
                  <a:srgbClr val="002060"/>
                </a:solidFill>
                <a:latin typeface="Times New Roman"/>
                <a:ea typeface="Times New Roman"/>
              </a:rPr>
              <a:t>Р 42.4.16-2023 </a:t>
            </a:r>
            <a:endParaRPr lang="ru-RU" sz="2400" b="1" spc="-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00000"/>
              </a:lnSpc>
              <a:defRPr/>
            </a:pPr>
            <a:endParaRPr lang="ru-RU" sz="2400" b="1" spc="-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00000"/>
              </a:lnSpc>
              <a:defRPr/>
            </a:pPr>
            <a:endParaRPr lang="ru-RU" sz="2400" b="0" strike="noStrike" spc="-1" dirty="0">
              <a:latin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2" y="1196752"/>
            <a:ext cx="7848872" cy="471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40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677160" y="352800"/>
            <a:ext cx="8595720" cy="115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Рекомендуемые требования к заглубленным и другим помещениям подземного пространства,</a:t>
            </a:r>
            <a:endParaRPr lang="ru-RU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используемым как укрытия: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 bwMode="auto">
          <a:xfrm>
            <a:off x="677160" y="1672200"/>
            <a:ext cx="8617320" cy="445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высота помещений </a:t>
            </a: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не ниже 1,7 м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норма площади пола помещений на одного укрываемого </a:t>
            </a: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0,6 – 1,0 м</a:t>
            </a:r>
            <a:r>
              <a:rPr lang="ru-RU" sz="1800" b="1" strike="noStrike" spc="-1" baseline="3000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внутренний объем помещения </a:t>
            </a: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не менее 1,2 м</a:t>
            </a:r>
            <a:r>
              <a:rPr lang="ru-RU" sz="1800" b="1" strike="noStrike" spc="-1" baseline="3000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на одного укрываемого;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количество входов в заглубленные и другие помещения </a:t>
            </a: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не менее двух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(допускается один вход при одноподъездном многоквартирном доме); 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вход в укрытие должен освещаться; 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воздухоснабжение укрытий в режиме естественной вентиляции;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системы жизнеобеспечения укрытий должны быть рассчитаны на односуточное пребывание (специальных требований к системам жизнеобеспечения не предъявляется).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481680" y="370080"/>
            <a:ext cx="8916120" cy="1368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Примерный порядок информирования населения о месте расположения заглубленных и других помещений </a:t>
            </a:r>
            <a:endParaRPr lang="ru-RU" sz="2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подземного пространства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 bwMode="auto">
          <a:xfrm>
            <a:off x="873000" y="1710000"/>
            <a:ext cx="8134200" cy="476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just">
              <a:lnSpc>
                <a:spcPct val="135000"/>
              </a:lnSpc>
              <a:defRPr/>
            </a:pPr>
            <a:r>
              <a:rPr lang="ru-RU" sz="17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Информирование граждан о местах расположения защитных сооружений ГО, заглубленных и других помещений подземного пространства проводится заблаговременно. 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Информацию о местах расположения заглубленных и других помещений подземного пространства размещается: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7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в местах общего пользования, в подъездах многоквартирных домов, лифтах, на досках объявлений и т.д.;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7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на официальных сайтах администрации ОМСУ, обслуживающих организаций, в учебно-консультационных пунктах муниципальных образований. 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7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Где нет подвальных помещений, жильцы должны быть проинформированы об имеющихся ближайших укрытиях. 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35000"/>
              </a:lnSpc>
              <a:defRPr/>
            </a:pPr>
            <a:r>
              <a:rPr lang="ru-RU" sz="17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Маршруты движения к укрытию необходимо обозначать указателями в местах, где обеспечивается хорошая видимость в дневное и ночное время.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715680" y="301680"/>
            <a:ext cx="8595720" cy="87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Перечень основных мероприятий и требований по приведению в готовность заглубленных помещений: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 bwMode="auto">
          <a:xfrm>
            <a:off x="1008000" y="1405800"/>
            <a:ext cx="8104320" cy="502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повышение защитных свойств перекрытий, несущих и ограждающих конструкций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(в том числе усиления конструкций без изменения и с изменением их конструктивных схем);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радиус сбора укрываемых следует принимать не более 500 м;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сроки приведения в готовность заглубленных помещений не более 12 часов;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питание и воду укрываемые приносят с собой;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запас технической воды из расчета 1 л/чел. на 100% укрываемых;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наличие санитарной сумки для оказания первой помощи пострадавшим;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наличие инструмент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 (в количестве на менее 2 шт.): ломы, лопаты, багры, топоры, ведра, строительные носилки;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наличие бака для сбора мусора (из расчета не менее 2 л мусора на 1 человека);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- посадочные места оборудуются для женщин, детей и пожилых людей (лавки, нары, стулья и т.д.).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 bwMode="auto">
          <a:xfrm>
            <a:off x="1147680" y="2728080"/>
            <a:ext cx="8169840" cy="109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200" b="1" strike="noStrike" spc="-1">
                <a:solidFill>
                  <a:srgbClr val="002060"/>
                </a:solidFill>
                <a:latin typeface="Times New Roman"/>
                <a:ea typeface="Times New Roman"/>
              </a:rPr>
              <a:t>СПАСИБО ЗА ВНИМАНИЕ!</a:t>
            </a:r>
            <a:endParaRPr lang="ru-R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679</Words>
  <Application>Microsoft Office PowerPoint</Application>
  <DocSecurity>0</DocSecurity>
  <PresentationFormat>Широкоэкранный</PresentationFormat>
  <Paragraphs>56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DejaVu Sans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cp:keywords/>
  <dc:description/>
  <cp:lastModifiedBy>Кузнецов Александр Александрович</cp:lastModifiedBy>
  <cp:revision>28</cp:revision>
  <dcterms:created xsi:type="dcterms:W3CDTF">2022-12-25T13:24:16Z</dcterms:created>
  <dcterms:modified xsi:type="dcterms:W3CDTF">2024-09-26T14:10:43Z</dcterms:modified>
  <cp:category/>
  <dc:identifier/>
  <cp:contentStatus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SPecialiST RePack</vt:lpwstr>
  </property>
  <property fmtid="{D5CDD505-2E9C-101B-9397-08002B2CF9AE}" pid="4" name="DocSecurity">
    <vt:i4>0</vt:i4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2</vt:i4>
  </property>
  <property fmtid="{D5CDD505-2E9C-101B-9397-08002B2CF9AE}" pid="9" name="Notes">
    <vt:i4>8</vt:i4>
  </property>
  <property fmtid="{D5CDD505-2E9C-101B-9397-08002B2CF9AE}" pid="10" name="PresentationFormat">
    <vt:lpwstr>Широкоэкранный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8</vt:i4>
  </property>
</Properties>
</file>